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9F0D-860A-4F98-9D8D-A6615842555C}" type="datetimeFigureOut">
              <a:rPr lang="en-US" smtClean="0"/>
              <a:pPr/>
              <a:t>10/9/2019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CA3E-621F-4C58-8746-0DC070099A6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7"/>
          </a:xfrm>
        </p:spPr>
        <p:txBody>
          <a:bodyPr/>
          <a:lstStyle/>
          <a:p>
            <a:r>
              <a:rPr lang="en-IN" dirty="0" smtClean="0"/>
              <a:t>DIAZONIUM SALTS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715436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DIAZONIUM SALTS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28596" y="1285860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The </a:t>
            </a:r>
            <a:r>
              <a:rPr lang="en-IN" sz="2400" b="1" dirty="0" err="1"/>
              <a:t>diazonium</a:t>
            </a:r>
            <a:r>
              <a:rPr lang="en-IN" sz="2400" b="1" dirty="0"/>
              <a:t> salts or </a:t>
            </a:r>
            <a:r>
              <a:rPr lang="en-IN" sz="2400" b="1" dirty="0" err="1"/>
              <a:t>diazonium</a:t>
            </a:r>
            <a:r>
              <a:rPr lang="en-IN" sz="2400" b="1" dirty="0"/>
              <a:t> compounds are the class of organic compounds with general formula R−N</a:t>
            </a:r>
            <a:r>
              <a:rPr lang="en-IN" sz="2400" b="1" baseline="-25000" dirty="0"/>
              <a:t>2</a:t>
            </a:r>
            <a:r>
              <a:rPr lang="en-IN" sz="2400" b="1" baseline="30000" dirty="0"/>
              <a:t>+</a:t>
            </a:r>
            <a:r>
              <a:rPr lang="en-IN" sz="2400" b="1" dirty="0"/>
              <a:t>X</a:t>
            </a:r>
            <a:r>
              <a:rPr lang="en-IN" sz="2400" b="1" baseline="30000" dirty="0"/>
              <a:t>−</a:t>
            </a:r>
            <a:r>
              <a:rPr lang="en-IN" sz="2400" b="1" dirty="0"/>
              <a:t>. Here, X is an organic or inorganic anion (for example, </a:t>
            </a:r>
            <a:r>
              <a:rPr lang="en-IN" sz="2400" b="1" dirty="0" err="1"/>
              <a:t>Cl</a:t>
            </a:r>
            <a:r>
              <a:rPr lang="en-IN" sz="2400" b="1" baseline="30000" dirty="0"/>
              <a:t>–</a:t>
            </a:r>
            <a:r>
              <a:rPr lang="en-IN" sz="2400" b="1" dirty="0"/>
              <a:t>, Br</a:t>
            </a:r>
            <a:r>
              <a:rPr lang="en-IN" sz="2400" b="1" baseline="30000" dirty="0"/>
              <a:t>–</a:t>
            </a:r>
            <a:r>
              <a:rPr lang="en-IN" sz="2400" b="1" dirty="0"/>
              <a:t>, BF</a:t>
            </a:r>
            <a:r>
              <a:rPr lang="en-IN" sz="2400" b="1" baseline="-25000" dirty="0"/>
              <a:t>4</a:t>
            </a:r>
            <a:r>
              <a:rPr lang="en-IN" sz="2400" b="1" baseline="30000" dirty="0"/>
              <a:t>–</a:t>
            </a:r>
            <a:r>
              <a:rPr lang="en-IN" sz="2400" b="1" dirty="0"/>
              <a:t>, etc.) and R is an alkyl or aryl group. The term is derived from two words. ‘</a:t>
            </a:r>
            <a:r>
              <a:rPr lang="en-IN" sz="2400" b="1" i="1" dirty="0" err="1"/>
              <a:t>di</a:t>
            </a:r>
            <a:r>
              <a:rPr lang="en-IN" sz="2400" b="1" i="1" dirty="0"/>
              <a:t>’</a:t>
            </a:r>
            <a:r>
              <a:rPr lang="en-IN" sz="2400" b="1" dirty="0"/>
              <a:t> refers to ‘two’, </a:t>
            </a:r>
            <a:r>
              <a:rPr lang="en-IN" sz="2400" b="1" i="1" dirty="0" err="1"/>
              <a:t>azo</a:t>
            </a:r>
            <a:r>
              <a:rPr lang="en-IN" sz="2400" b="1" dirty="0"/>
              <a:t> is indicative of ‘nitrogen’ and </a:t>
            </a:r>
            <a:r>
              <a:rPr lang="en-IN" sz="2400" b="1" i="1" dirty="0" err="1"/>
              <a:t>ium</a:t>
            </a:r>
            <a:r>
              <a:rPr lang="en-IN" sz="2400" b="1" dirty="0"/>
              <a:t> implies that it is cationic in nature.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3714752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Hence, they have two nitrogen atoms with one being charged. </a:t>
            </a:r>
            <a:r>
              <a:rPr lang="en-IN" sz="2400" b="1" dirty="0" err="1"/>
              <a:t>Benzenediazonium</a:t>
            </a:r>
            <a:r>
              <a:rPr lang="en-IN" sz="2400" b="1" dirty="0"/>
              <a:t> chloride (C</a:t>
            </a:r>
            <a:r>
              <a:rPr lang="en-IN" sz="2400" b="1" baseline="-25000" dirty="0"/>
              <a:t>6</a:t>
            </a:r>
            <a:r>
              <a:rPr lang="en-IN" sz="2400" b="1" dirty="0"/>
              <a:t>H</a:t>
            </a:r>
            <a:r>
              <a:rPr lang="en-IN" sz="2400" b="1" baseline="-25000" dirty="0"/>
              <a:t>5</a:t>
            </a:r>
            <a:r>
              <a:rPr lang="en-IN" sz="2400" b="1" dirty="0"/>
              <a:t>N</a:t>
            </a:r>
            <a:r>
              <a:rPr lang="en-IN" sz="2400" b="1" baseline="-25000" dirty="0"/>
              <a:t>2</a:t>
            </a:r>
            <a:r>
              <a:rPr lang="en-IN" sz="2400" b="1" baseline="30000" dirty="0"/>
              <a:t>+</a:t>
            </a:r>
            <a:r>
              <a:rPr lang="en-IN" sz="2400" b="1" dirty="0"/>
              <a:t>Cl</a:t>
            </a:r>
            <a:r>
              <a:rPr lang="en-IN" sz="2400" b="1" baseline="30000" dirty="0"/>
              <a:t>–</a:t>
            </a:r>
            <a:r>
              <a:rPr lang="en-IN" sz="2400" b="1" dirty="0"/>
              <a:t>), benzene </a:t>
            </a:r>
            <a:r>
              <a:rPr lang="en-IN" sz="2400" b="1" dirty="0" err="1"/>
              <a:t>diazonium</a:t>
            </a:r>
            <a:r>
              <a:rPr lang="en-IN" sz="2400" b="1" dirty="0"/>
              <a:t> hydrogen </a:t>
            </a:r>
            <a:r>
              <a:rPr lang="en-IN" sz="2400" b="1" dirty="0" err="1"/>
              <a:t>sulfate</a:t>
            </a:r>
            <a:r>
              <a:rPr lang="en-IN" sz="2400" b="1" dirty="0"/>
              <a:t> (C</a:t>
            </a:r>
            <a:r>
              <a:rPr lang="en-IN" sz="2400" b="1" baseline="-25000" dirty="0"/>
              <a:t>6</a:t>
            </a:r>
            <a:r>
              <a:rPr lang="en-IN" sz="2400" b="1" dirty="0"/>
              <a:t>H</a:t>
            </a:r>
            <a:r>
              <a:rPr lang="en-IN" sz="2400" b="1" baseline="-25000" dirty="0"/>
              <a:t>5</a:t>
            </a:r>
            <a:r>
              <a:rPr lang="en-IN" sz="2400" b="1" dirty="0"/>
              <a:t>N</a:t>
            </a:r>
            <a:r>
              <a:rPr lang="en-IN" sz="2400" b="1" baseline="-25000" dirty="0"/>
              <a:t>2</a:t>
            </a:r>
            <a:r>
              <a:rPr lang="en-IN" sz="2400" b="1" baseline="30000" dirty="0"/>
              <a:t>+</a:t>
            </a:r>
            <a:r>
              <a:rPr lang="en-IN" sz="2400" b="1" dirty="0"/>
              <a:t>HSO</a:t>
            </a:r>
            <a:r>
              <a:rPr lang="en-IN" sz="2400" b="1" baseline="-25000" dirty="0"/>
              <a:t>4</a:t>
            </a:r>
            <a:r>
              <a:rPr lang="en-IN" sz="2400" b="1" baseline="30000" dirty="0"/>
              <a:t>–</a:t>
            </a:r>
            <a:r>
              <a:rPr lang="en-IN" sz="2400" b="1" dirty="0"/>
              <a:t>), etc. are some of the examples of the </a:t>
            </a:r>
            <a:r>
              <a:rPr lang="en-IN" sz="2400" b="1" dirty="0" err="1"/>
              <a:t>diazonium</a:t>
            </a:r>
            <a:r>
              <a:rPr lang="en-IN" sz="2400" b="1" dirty="0"/>
              <a:t> salt.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PROPERTIES OF DIAZONIUM SALTS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00034" y="1714488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b="1" dirty="0"/>
              <a:t>They are ionic in nature.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/>
              <a:t>They are water soluble.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/>
              <a:t>Aryl </a:t>
            </a:r>
            <a:r>
              <a:rPr lang="en-IN" sz="2800" b="1" dirty="0" err="1"/>
              <a:t>diazonium</a:t>
            </a:r>
            <a:r>
              <a:rPr lang="en-IN" sz="2800" b="1" dirty="0"/>
              <a:t> salts are colourless crystalline solids.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Benzene </a:t>
            </a:r>
            <a:r>
              <a:rPr lang="en-IN" sz="2800" b="1" dirty="0" err="1" smtClean="0"/>
              <a:t>diazonium</a:t>
            </a:r>
            <a:r>
              <a:rPr lang="en-IN" sz="2800" b="1" dirty="0" smtClean="0"/>
              <a:t> </a:t>
            </a:r>
            <a:r>
              <a:rPr lang="en-IN" sz="2800" b="1" dirty="0"/>
              <a:t>chloride is soluble in water. But, it reacts with it only when warmed.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err="1"/>
              <a:t>Benzenediazonium</a:t>
            </a:r>
            <a:r>
              <a:rPr lang="en-IN" sz="2800" b="1" dirty="0"/>
              <a:t> </a:t>
            </a:r>
            <a:r>
              <a:rPr lang="en-IN" sz="2800" b="1" dirty="0" err="1"/>
              <a:t>fluoroborate</a:t>
            </a:r>
            <a:r>
              <a:rPr lang="en-IN" sz="2800" b="1" dirty="0"/>
              <a:t> is not soluble in water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STABILITY OF AROMATIC AMINES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643050"/>
            <a:ext cx="8001056" cy="369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571480"/>
            <a:ext cx="85725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Importance of </a:t>
            </a:r>
            <a:r>
              <a:rPr lang="en-IN" sz="3200" b="1" dirty="0" err="1">
                <a:solidFill>
                  <a:schemeClr val="accent2">
                    <a:lumMod val="50000"/>
                  </a:schemeClr>
                </a:solidFill>
              </a:rPr>
              <a:t>Diazonium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 Salts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use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diazonium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salts in the dye and pigment industries. They play a major role to produce dyed fabrics.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useful in the synthesis of a large variety of organic compounds, especially aryl derivatives.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Direct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halogenation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not a suitable method for preparing aryl iodides and fluorides.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Nucleophilic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substitution of chlorine in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chlorobenzene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by a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cyano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group is not possible. However, we can use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diazonium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salts to produce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cyanobenzene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easily.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not possible to prepare substituted aromatic compounds by direct substitution in benzene. For these compounds, we use replacement of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diazo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group in 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diazonium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salts.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They are essential as intermediates for introducing –F, –Br, –</a:t>
            </a:r>
            <a:r>
              <a:rPr lang="en-IN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–I, –NO</a:t>
            </a:r>
            <a:r>
              <a:rPr lang="en-IN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I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–OH and –CN groups into the aromatic ring.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PREPARATION OF DIAZONIUM SALTS</a:t>
            </a:r>
            <a:endParaRPr lang="en-IN" b="1" dirty="0"/>
          </a:p>
        </p:txBody>
      </p:sp>
      <p:sp>
        <p:nvSpPr>
          <p:cNvPr id="3" name="Rectangle 2"/>
          <p:cNvSpPr/>
          <p:nvPr/>
        </p:nvSpPr>
        <p:spPr>
          <a:xfrm>
            <a:off x="214282" y="1071546"/>
            <a:ext cx="8929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Diazotization or dissociation is the process of converting an organic compound, generally primary aromatic amines into </a:t>
            </a:r>
            <a:r>
              <a:rPr lang="en-IN" sz="2400" dirty="0" err="1"/>
              <a:t>diazonium</a:t>
            </a:r>
            <a:r>
              <a:rPr lang="en-IN" sz="2400" dirty="0"/>
              <a:t> salts. </a:t>
            </a:r>
            <a:r>
              <a:rPr lang="en-IN" sz="2400" dirty="0" err="1"/>
              <a:t>Diazonium</a:t>
            </a:r>
            <a:r>
              <a:rPr lang="en-IN" sz="2400" dirty="0"/>
              <a:t> groups are very unstable and therefore, we can’t store them. Thus, we normally use them immediately after preparation. One of the most common methods of preparation of </a:t>
            </a:r>
            <a:r>
              <a:rPr lang="en-IN" sz="2400" dirty="0" err="1"/>
              <a:t>diazonium</a:t>
            </a:r>
            <a:r>
              <a:rPr lang="en-IN" sz="2400" dirty="0"/>
              <a:t> salt is by the reaction of nitrous acid with aromatic amines.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35756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The </a:t>
            </a:r>
            <a:r>
              <a:rPr lang="en-IN" sz="2400" dirty="0"/>
              <a:t>reaction of aniline (aromatic amine) with nitrous acid results in the formation of the </a:t>
            </a:r>
            <a:r>
              <a:rPr lang="en-IN" sz="2400" dirty="0" err="1"/>
              <a:t>diazonium</a:t>
            </a:r>
            <a:r>
              <a:rPr lang="en-IN" sz="2400" dirty="0"/>
              <a:t> salt. This salt is the benzene </a:t>
            </a:r>
            <a:r>
              <a:rPr lang="en-IN" sz="2400" dirty="0" err="1"/>
              <a:t>diazonium</a:t>
            </a:r>
            <a:r>
              <a:rPr lang="en-IN" sz="2400" dirty="0"/>
              <a:t> chloride. Nitrous acid is a highly toxic gas. Therefore, it is generally prepared during the reaction itself by reacting NaNO</a:t>
            </a:r>
            <a:r>
              <a:rPr lang="en-IN" sz="2400" baseline="-25000" dirty="0"/>
              <a:t>2</a:t>
            </a:r>
            <a:r>
              <a:rPr lang="en-IN" sz="2400" dirty="0"/>
              <a:t> with a mineral acid.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8286808" cy="5214974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86808" cy="5929354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85918" y="28572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CHEMICAL PROPERTIES DIAZONIUM SALTS</a:t>
            </a:r>
            <a:endParaRPr lang="en-IN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" y="1428736"/>
            <a:ext cx="7829550" cy="392909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00100" y="57148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REACTION INVOLVING RETENTION OF DIAZO GROUP</a:t>
            </a:r>
            <a:endParaRPr lang="en-IN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DIAZONIUM SALTS</vt:lpstr>
      <vt:lpstr>DIAZONIUM SALTS</vt:lpstr>
      <vt:lpstr>PROPERTIES OF DIAZONIUM SALTS</vt:lpstr>
      <vt:lpstr>STABILITY OF AROMATIC AMINES</vt:lpstr>
      <vt:lpstr>Slide 5</vt:lpstr>
      <vt:lpstr>PREPARATION OF DIAZONIUM SALTS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9</cp:revision>
  <dcterms:created xsi:type="dcterms:W3CDTF">2018-10-29T23:31:50Z</dcterms:created>
  <dcterms:modified xsi:type="dcterms:W3CDTF">2019-10-08T23:53:23Z</dcterms:modified>
</cp:coreProperties>
</file>